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74" r:id="rId4"/>
    <p:sldId id="276" r:id="rId5"/>
    <p:sldId id="270" r:id="rId6"/>
    <p:sldId id="283" r:id="rId7"/>
    <p:sldId id="277" r:id="rId8"/>
    <p:sldId id="281" r:id="rId9"/>
    <p:sldId id="280" r:id="rId10"/>
    <p:sldId id="278" r:id="rId11"/>
    <p:sldId id="282" r:id="rId12"/>
    <p:sldId id="279" r:id="rId13"/>
    <p:sldId id="264" r:id="rId14"/>
    <p:sldId id="265" r:id="rId15"/>
    <p:sldId id="272" r:id="rId16"/>
    <p:sldId id="273" r:id="rId17"/>
    <p:sldId id="260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DC8336A-62EA-4A35-9143-AFB98E9DA045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238B57-C136-48F7-BD4B-133B4777BEA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nlm.nih.gov/medlineplus/spanish/cysticfibrosis.html" TargetMode="External"/><Relationship Id="rId7" Type="http://schemas.openxmlformats.org/officeDocument/2006/relationships/hyperlink" Target="http://www.google.com.mx/url?sa=i&amp;rct=j&amp;q=&amp;esrc=s&amp;source=images&amp;cd=&amp;cad=rja&amp;uact=8&amp;ved=0CAcQjRw&amp;url=http://imagina65.blogspot.com/2010/06/la-zona-roja-pancreatitis-aguda.html&amp;ei=gwZYVL6hE8ypNtjeg9AC&amp;bvm=bv.78677474,d.aWw&amp;psig=AFQjCNFZjG9Q30QpoUpFzCYb7dijM0WrAg&amp;ust=1415141368373214" TargetMode="External"/><Relationship Id="rId2" Type="http://schemas.openxmlformats.org/officeDocument/2006/relationships/hyperlink" Target="http://www.nlm.nih.gov/medlineplus/spanish/alcoholismandalcoholabuse.htm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hyperlink" Target="http://www.nlm.nih.gov/medlineplus/spanish/autoimmunediseases.html" TargetMode="Externa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ntestino_delgado" TargetMode="External"/><Relationship Id="rId2" Type="http://schemas.openxmlformats.org/officeDocument/2006/relationships/hyperlink" Target="http://es.wikipedia.org/wiki/Enzima_digesti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nsulina" TargetMode="External"/><Relationship Id="rId2" Type="http://schemas.openxmlformats.org/officeDocument/2006/relationships/hyperlink" Target="http://es.wikipedia.org/wiki/Glucag%C3%B3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.wikipedia.org/wiki/Polip%C3%A9ptido_pancre%C3%A1tico" TargetMode="External"/><Relationship Id="rId4" Type="http://schemas.openxmlformats.org/officeDocument/2006/relationships/hyperlink" Target="http://es.wikipedia.org/wiki/Somatostatin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2088232"/>
          </a:xfrm>
        </p:spPr>
        <p:txBody>
          <a:bodyPr/>
          <a:lstStyle/>
          <a:p>
            <a:r>
              <a:rPr lang="es-MX" sz="10600" dirty="0" smtClean="0">
                <a:latin typeface="Lucida Calligraphy" panose="03010101010101010101" pitchFamily="66" charset="0"/>
              </a:rPr>
              <a:t>PÁNCREAS</a:t>
            </a:r>
            <a:endParaRPr lang="es-MX" sz="10600" dirty="0">
              <a:latin typeface="Lucida Calligraphy" panose="03010101010101010101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87824" y="6314400"/>
            <a:ext cx="6112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>
                <a:latin typeface="Lucida Handwriting" panose="03010101010101010101" pitchFamily="66" charset="0"/>
              </a:rPr>
              <a:t>Linda Yarelly Vazquez Porcayo  </a:t>
            </a:r>
            <a:endParaRPr lang="es-MX" sz="2600" b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8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63796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Enfermedades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92696"/>
            <a:ext cx="8388424" cy="6165304"/>
          </a:xfrm>
        </p:spPr>
        <p:txBody>
          <a:bodyPr>
            <a:normAutofit/>
          </a:bodyPr>
          <a:lstStyle/>
          <a:p>
            <a:r>
              <a:rPr lang="es-MX" b="1" dirty="0" smtClean="0"/>
              <a:t>El páncreas es un órgano muy difícil de palpar y en consecuencia sus procesos tumorales tardan en ser diagnosticados a través del examen físico.</a:t>
            </a:r>
          </a:p>
          <a:p>
            <a:r>
              <a:rPr lang="es-MX" b="1" dirty="0" smtClean="0"/>
              <a:t>Los principales tumores pancreáticos son:</a:t>
            </a:r>
          </a:p>
          <a:p>
            <a:pPr marL="502920" indent="-457200">
              <a:buAutoNum type="alphaUcParenR"/>
            </a:pPr>
            <a:r>
              <a:rPr lang="es-MX" b="1" dirty="0" smtClean="0"/>
              <a:t>Páncreas exocrino</a:t>
            </a:r>
          </a:p>
          <a:p>
            <a:pPr marL="502920" indent="-457200">
              <a:buNone/>
            </a:pPr>
            <a:r>
              <a:rPr lang="es-MX" b="1" dirty="0" smtClean="0"/>
              <a:t>* Benigno: </a:t>
            </a:r>
            <a:r>
              <a:rPr lang="es-MX" b="1" dirty="0" err="1" smtClean="0"/>
              <a:t>Cistoadenoma</a:t>
            </a:r>
            <a:endParaRPr lang="es-MX" b="1" dirty="0" smtClean="0"/>
          </a:p>
          <a:p>
            <a:pPr marL="502920" indent="-457200">
              <a:buNone/>
            </a:pPr>
            <a:r>
              <a:rPr lang="es-MX" b="1" dirty="0" smtClean="0"/>
              <a:t>* Maligno: </a:t>
            </a:r>
            <a:r>
              <a:rPr lang="es-MX" b="1" dirty="0" err="1" smtClean="0"/>
              <a:t>Adenocarcinoma</a:t>
            </a:r>
            <a:r>
              <a:rPr lang="es-MX" b="1" dirty="0" smtClean="0"/>
              <a:t>; </a:t>
            </a:r>
            <a:r>
              <a:rPr lang="es-MX" b="1" dirty="0" err="1" smtClean="0"/>
              <a:t>cistoadenocarcinoma</a:t>
            </a:r>
            <a:endParaRPr lang="es-MX" b="1" dirty="0" smtClean="0"/>
          </a:p>
          <a:p>
            <a:pPr marL="502920" indent="-457200">
              <a:buNone/>
            </a:pPr>
            <a:r>
              <a:rPr lang="es-MX" b="1" dirty="0" smtClean="0">
                <a:solidFill>
                  <a:srgbClr val="FF9933"/>
                </a:solidFill>
              </a:rPr>
              <a:t>B) </a:t>
            </a:r>
            <a:r>
              <a:rPr lang="es-MX" b="1" dirty="0" smtClean="0"/>
              <a:t>Páncreas endocrino:</a:t>
            </a:r>
          </a:p>
          <a:p>
            <a:pPr marL="502920" indent="-457200">
              <a:buNone/>
            </a:pPr>
            <a:r>
              <a:rPr lang="es-MX" b="1" dirty="0" smtClean="0"/>
              <a:t>* Tumores benignos y malignos de los islotes de </a:t>
            </a:r>
            <a:r>
              <a:rPr lang="es-MX" b="1" dirty="0" err="1" smtClean="0"/>
              <a:t>Langerhans</a:t>
            </a:r>
            <a:endParaRPr lang="es-MX" b="1" dirty="0" smtClean="0"/>
          </a:p>
          <a:p>
            <a:pPr marL="502920" indent="-457200">
              <a:buNone/>
            </a:pPr>
            <a:r>
              <a:rPr lang="es-MX" b="1" dirty="0" smtClean="0"/>
              <a:t>* </a:t>
            </a:r>
            <a:r>
              <a:rPr lang="es-MX" b="1" dirty="0" err="1" smtClean="0"/>
              <a:t>Nesidioblastomas</a:t>
            </a:r>
            <a:r>
              <a:rPr lang="es-MX" b="1" dirty="0" smtClean="0"/>
              <a:t> (</a:t>
            </a:r>
            <a:r>
              <a:rPr lang="es-MX" b="1" dirty="0" err="1" smtClean="0"/>
              <a:t>insulinotas</a:t>
            </a:r>
            <a:r>
              <a:rPr lang="es-MX" b="1" dirty="0" smtClean="0"/>
              <a:t>) </a:t>
            </a:r>
          </a:p>
          <a:p>
            <a:pPr marL="502920" indent="-457200">
              <a:buNone/>
            </a:pPr>
            <a:endParaRPr lang="es-MX" dirty="0"/>
          </a:p>
        </p:txBody>
      </p:sp>
      <p:pic>
        <p:nvPicPr>
          <p:cNvPr id="1026" name="Picture 2" descr="C:\Users\ACER ASPIRE 5350-284\Pictures\Cáncer-de-pánc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0" y="1340768"/>
            <a:ext cx="7548046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595"/>
            <a:ext cx="8388424" cy="1154097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Existen tres tipos de cirugías del páncreas: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004" y="1268760"/>
            <a:ext cx="9154003" cy="5589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2400" b="1" dirty="0" smtClean="0"/>
              <a:t>• Operación de </a:t>
            </a:r>
            <a:r>
              <a:rPr lang="es-MX" sz="2400" b="1" dirty="0" err="1" smtClean="0"/>
              <a:t>Whipple</a:t>
            </a:r>
            <a:r>
              <a:rPr lang="es-MX" sz="2400" b="1" dirty="0" smtClean="0"/>
              <a:t>: Se extirpa la cabeza del páncreas y algunas veces el cuerpo.</a:t>
            </a:r>
          </a:p>
          <a:p>
            <a:pPr marL="45720" indent="0">
              <a:buNone/>
            </a:pPr>
            <a:r>
              <a:rPr lang="es-MX" sz="2400" b="1" dirty="0" smtClean="0"/>
              <a:t>• Pancreatoctomía Distal: Se extirpa la cola.</a:t>
            </a:r>
          </a:p>
          <a:p>
            <a:pPr marL="45720" indent="0">
              <a:buNone/>
            </a:pPr>
            <a:r>
              <a:rPr lang="es-MX" sz="2400" b="1" dirty="0" smtClean="0"/>
              <a:t>• Pancreatoctomía Total: Se extirpa el páncreas en su totalidad.</a:t>
            </a:r>
            <a:endParaRPr lang="es-MX" sz="2400" b="1" dirty="0"/>
          </a:p>
        </p:txBody>
      </p:sp>
    </p:spTree>
    <p:extLst>
      <p:ext uri="{BB962C8B-B14F-4D97-AF65-F5344CB8AC3E}">
        <p14:creationId xmlns="" xmlns:p14="http://schemas.microsoft.com/office/powerpoint/2010/main" val="7390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8646" y="0"/>
            <a:ext cx="8325061" cy="6741368"/>
          </a:xfrm>
        </p:spPr>
        <p:txBody>
          <a:bodyPr/>
          <a:lstStyle/>
          <a:p>
            <a:r>
              <a:rPr lang="es-MX" b="1" dirty="0"/>
              <a:t>La pancreatitis es una inflamación del páncreas. Esto ocurre cuando las enzimas digestivas comienzan a digerir el páncreas. La pancreatitis puede ser aguda o crónica. De cualquier forma es grave y puede traer complicaciones.</a:t>
            </a:r>
          </a:p>
          <a:p>
            <a:r>
              <a:rPr lang="es-MX" b="1" dirty="0"/>
              <a:t>La pancreatitis aguda ocurre de repente y generalmente desaparece en pocos días con tratamiento. A menudo es causada por </a:t>
            </a:r>
            <a:r>
              <a:rPr lang="es-MX" b="1" dirty="0" smtClean="0"/>
              <a:t>piedras en la vesícula. </a:t>
            </a:r>
            <a:r>
              <a:rPr lang="es-MX" b="1" dirty="0"/>
              <a:t>Los síntomas comunes son dolor intenso en la parte superior del abdomen, náuseas y vómitos. </a:t>
            </a:r>
            <a:r>
              <a:rPr lang="es-MX" b="1" dirty="0" smtClean="0"/>
              <a:t> Se suspende la vía oral de dos a tres días para dejar descansar el páncreas y así se desinflame. </a:t>
            </a:r>
          </a:p>
          <a:p>
            <a:r>
              <a:rPr lang="es-MX" b="1" dirty="0" smtClean="0"/>
              <a:t>La </a:t>
            </a:r>
            <a:r>
              <a:rPr lang="es-MX" b="1" dirty="0"/>
              <a:t>pancreatitis crónica no se cura o mejora. Empeora con el tiempo y lleva a daño permanente. La causa más común es un </a:t>
            </a:r>
            <a:r>
              <a:rPr lang="es-MX" b="1" dirty="0">
                <a:hlinkClick r:id="rId2"/>
              </a:rPr>
              <a:t>consumo excesivo de alcohol</a:t>
            </a:r>
            <a:r>
              <a:rPr lang="es-MX" b="1" dirty="0"/>
              <a:t>. Otras causas pueden ser </a:t>
            </a:r>
            <a:r>
              <a:rPr lang="es-MX" b="1" dirty="0">
                <a:hlinkClick r:id="rId3"/>
              </a:rPr>
              <a:t>fibrosis quística</a:t>
            </a:r>
            <a:r>
              <a:rPr lang="es-MX" b="1" dirty="0"/>
              <a:t> y otras enfermedades heredadas, grandes cantidades de calcio o grasa en la sangre, algunos medicamentos y </a:t>
            </a:r>
            <a:r>
              <a:rPr lang="es-MX" b="1" dirty="0">
                <a:hlinkClick r:id="rId4"/>
              </a:rPr>
              <a:t>enfermedades autoinmunes</a:t>
            </a:r>
            <a:r>
              <a:rPr lang="es-MX" b="1" dirty="0"/>
              <a:t>. Los síntomas incluyen nauseas, vómitos, pérdida de peso y heces grasosas. </a:t>
            </a:r>
          </a:p>
        </p:txBody>
      </p:sp>
      <p:pic>
        <p:nvPicPr>
          <p:cNvPr id="2050" name="Picture 2" descr="C:\Users\ACER ASPIRE 5350-284\Pictures\pancreatitis-imagen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" y="44450"/>
            <a:ext cx="6288321" cy="4297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SFRUXGBcVGBYVFhgUFxgUGBwXGBQVFhcYHCggGBolHBQUITEhJSkrLi4uGB8zODMsNygtLisBCgoKDg0OGxAQGywkICQ0LC4sLCw0LC8sLCwsLCwsLCwsLC4sLCw0LCwsNCwsLCwsLCwsLCwsKywsLCwsLCwsLP/AABEIAMYA/wMBIgACEQEDEQH/xAAcAAACAwEBAQEAAAAAAAAAAAAABgQFBwMCAQj/xABQEAABAgMDBQcRBgQEBgMAAAABAAIDBBEFITEGBxJBURM1YXGBkbMIFxgiMlJUZXSDoaOkscHT4xRCYnLR8CMzkrJDgpPhFRaiwtLxU2PD/8QAGgEBAAMBAQEAAAAAAAAAAAAAAAIDBAEFBv/EACgRAAICAQQCAQUAAwEAAAAAAAABAgMRBBIhMUFRYRMUIoGxMkKRBf/aAAwDAQACEQMRAD8AnZrs3VnTdmS8xMS+nFfuuk7dYza6MWIxvaseAO1a0XDUmrrRWR4J6+Y+ajMnvLKef6eMnlAI3WisjwT18x81HWisjwT18x81PKEAjdaKyPBPXzHzUdaKyPBPXzHzU8oQCN1orI8E9fMfNR1orI8E9fMfNTyhAI3WisjwT18x81HWisjwT18x81PKEAjdaKyPBPXzHzUdaKyPBPXzHzU8oQCN1orI8E9fMfNR1orI8E9fMfNTyhAI3WisjwT18x81HWisjwT18x81PKEAjdaKyPBPXzHzUdaKyPBPXzHzU8oQCN1orI8E9fMfNR1orI8E9fMfNTyhAI3WisjwT18x81HWisjwT18x81PKEAjdaKyPBPXzHzUdaKyPBPXzHzU8oQCN1orI8E9fMfNR1orI8E9fMfNTyhAI3WisjwT18x81HWisjwT18x81PKEAjdaKyPBPXzHzUdaKyPBPXzHzU8oQCN1orI8E9fMfNSBnqyFkJGRhRZWBuUR0wyGXbpFfVhhxnEUe8jFjb8blvCyrqjt7YPlcPoo6AvMye8sp5/p4yeUjZk95ZTz/AE8ZPKAEIQgBCFymIzWNLnuDWtBJc40AAxJJwCA6qrtzKCWlG6UxFZDBwBvc78rBVzuQLN8sM6hNYUhhgZhwr/pMP9zubWs1jacV5iRHPe92LnkuceMlUzuS6N1GhnPmXCNUtXPFDFRLS0SJ+KK4QmnhAAceeiW5vOpaDz2v2eGPwwy4873EehKIgr7uazu6TPThoKo+C6j5eWi6/wC1xBwNZDaPQxcHZa2h4XH52j/tVQ9q4PC5vl7LHp61/qv+F9DzgWiw1E3FPA5sN3vYpMPO5aLMXwX8D4Q/7C1J8QqHGKsjJ+zLbVD0jU5LPtEFBGk2O2mHFLTyNc0+9MMhnws938xkzCPCxrxzscT6F+fIyjErQmeZZXFPg/VkrnNsuJhOQxwPbEhn/raFYwctLPdhOynLGY33lfk2VBVtAcRs5woyswW16VSR+sJe0IT72RYb/wAr2u9xUpflaV3N/dsYeEUqmCTmZiDQwJiYhjUBEdof0Elp5lFXfBN6B+GfolCyCyc5E3CoJhjJhnfNpCiU23dq7ioONPuT+WcpNkNhxNGJ/wDFEGhE4aA3O/ykqxTTMtmnsh2hiQvgX1TKQQhCAEIQgBCEIAWVdUdvbB8rh9FHWqrKuqO3tg+Vw+ijoC8zJ7yynn+njJ5SNmT3llPP9PGTygBCFX29a8OUl4kxGNGQ26R2k4Na3a4kgAbSgImVeU8CQg7rHcb7mMbQve7vWj44BYZlTlnM2gaP/hwQatgtN12BiH77vQNQ1qiygt+LPzLpiMcbmMBq2GzUxvxOsol2LNbZ4R62j0yX5S7O8GEpkKXJXez5OqZJGy9oWR8ntQWEL8GziVxm5cNuTfOMDG0GKVLQcuEmyriKLEUiIVwe1TRRIhxVDiqbHCjTMYObQ4q6JksS5KyOVwhi9dY5vXSCBqCvzhHmNZkdoEHb6VJAXoMuBOtSL6V2nl2/oqXI3QrSIymyFsxIRuNRsN4XMQtKt9P3wKPGhUXCXK5QwRLdbcQKA6thXCLarHYi8Xg4EHUQdSX3n0LxVdUSDsNfyDznOhxGQJp5iQXENbFde+GSaDTP32X4m8cIw2oFfjUvX6izYWo6ZsyWiPJLtEwyTiTDc6HpHj0AVfBvpnn6mCT3IaUIQrDKCEIQAhCEALKuqO3tg+Vw+ijrVVlXVHb2wfK4fRR0BeZk95ZTz/Txk8pGzJ7yynn+njJ5QAsLz85SF8eHIsPawqRYtNcVw/htP5WHS/zjYtvmo7YbHPcaNY0ucdjWipPMF+Q7StJ0zMRZh/dRXuiHXTSNQ3iAoOIKMnwW0xzI7SoV1Z0KpCpZcpmsduCxyPdpeEMtkyoFCVbxI4AuVLDm6BeI04qsGpTOs9MXElK87FqVOnZqqrKVKYG45BlVzjNopxFAoEw9SRCUiBMqtiazsVlFBdcFUTCvismC6ZGYNIqZBhXjhUVoU+zJSLGeGQWPe86mip4zsHCVYzJW0uyfDYCOAGnHdcPQpj5bGv3WjVrOuitW5JxILdKKe2x0Wm4cus8SrZiJonE86qcWbo2xZHDyDddq2cpUKcjHaV6izWNFBiPqV1IhOZ8JXmq+OcnjN/m5j2g5sSJpQZXExCKOiDvYQP8AcbtlVNLJnnYl2UWS2SczaETQl2VaDR8V10Nn5nazf3Iqfev07kvYjJKVgyzDVsNtNI3FziS57iNVXEnlUiyLKhS0FkGAxrIbBRrR6STrJN5JvKmq5LBgnY5MEIQukAQhCAEIQgBZV1R29sHyuH0Udaqsq6o7e2D5XD6KOgLzMnvLKef6eMnlI2ZPeWU8/wBPGTygErPFaJg2TM0xiBsEcURwa/8A6NNfmeAtu6o2cpLSkLW+M6JyQ2FvvihYfCKrmaaOCylXXq8lZmgS7Acp8KKqGj0q5cF+2aXmNOKmdNKPFm1HaW/VSLZ0eqN2AVL9rX2C97+4a9/5Gl3uCbR9dFpHnFKsuS+0QnhvdDDXePheqQ2dMuIDYEckmg/hvF54SKDlT5knk5MSbmmY0G7rUhrXh5boi/SIuBvGBOCque2vdHtGa3UeBYykgMk4AhVBjxL3bWw9ZOypuHBVKMJjojgxjXPe40a1oLnE8AF5W7nNfKRIjo0d8xFe86RGmGNA1NAa2tAKDHUmSxMnpWTbSXgsh1uLgKvd+Z7quPFVaqa8RWezBO4yvJTNLFiUiTrtxbjuTSDEP5jeGek8S1eybEl5WHucCG2G3XTE8LnG9x41LizACprTtgNBvVxWm2QMqi3ROCxy3InbGib8o7bLqgFIM7ELnbSTQAXknUANZUJGmDwiKSpVk2ZGmYogy8N0WIfutGA75xwa3hNyecjc0k1NEPmqysA30I/juH4WHuBwuv8Awlbnk5k7LyULcpaE1jdZxe89895vcePkXVH2Rsv8IQch8z8GBoxp0tjxbiIQ/ksPCD/MPHdwa1qTWgCgAAFwA2L0hWGVtvsEIQhwEIQgBCEIAQhCAFlXVHb2wfK4fRR1qqyrqjt7YPlcPoo6AvMye8sp5/p4yeUjZk95ZTz/AE8ZPKAwTqjZiszKQ+9hRHf1uA//ADWUMK0PqgItbUaO9l4Y53RD8VnLSoSL6+iXCcu+60UNhV/kpYP2qJV9RCBvpcXHvQdQ2lUyaiss1qeER7Ls2PNO0YENzzrODR+ZxuCd7MzWOoHTUYj8EIegvd+ie7KbDgQwyG1rQBcAKBepq0qrNZetvDKXZJsWmZIScv27YWk4YbqTEH9Jurw0UuQbGmHiHCIY0d0WijWN20GPAFznZzSO394Juybsz7PC7a57u2fwbG8g9JKyUVu+z8m2kclLCCWydgtHbGJEOsue4ehpACorVkBDmWMaTo6BcKmpFagivIEwx7flmGhjMr+E6f8AbVL07aDI02HMNWhgbWhF5J1HjC2auqtV4ilkjia5aGzT0WgbAAquetIN1qNato0ql2GyNNRNzggudidQaO+cdQXoLhYKGdbQtzhVKGzE04tgQ3xDr0RcPzONw5Sn1mRUnLQzFnIukGiri925wxxAXnnSllNnW3Ju5WZCYyG27dHsp/pwx73cyi2l2WVxlL/FEmzs0kWKdKajCGO8hdu/+tw0RzFOdkZP2ZZo0miBDfrixntMTh7Z5qOIUCwe0crJ+N/Nmo5ab6B2gKcTKKlaLy43na6/0lV/VXg0PSy6kz9LTOcKzWYzcI/lq/8AtBUCJnVs4YRIruKE/wCIC/PrYjaX33Ur8V9L6fv0KLul4O/aw9m7xM70iMGzB/yAe9y7S+dSUeKiHHpwhv8A5LAy8bVbWLWtK04lVZfNLg79tE3KFnGlDjuzeNlfcVKGXkjrjEcbHj4LI4cvS4kjZeuxgtuqs61lvwcemgaq/L6RH+NXiY/9FHdnHkB/iRP9N36LKo0sADy3+7FR4sjU67/Sp/d2fBz7aBrPXMktRjHzf6lR42c2BfoQoziNui3i1lZdAljruopG505aauPmUJau34H28B5iZyYpJ0YMNv5nOddzBcxnDmAb2QSKYUcNuvSu1JKa6+/C/wDf72LpKQnx4rITLy8ho5cSeAXnkWd6i9y4kyTrgvBs+S9vCbhl+iWlp0XCtRWgNx1i9IfVHb2wfK4fRR1o9jWYyWhNhQxQDE6y7W48JWcdUdvbB8rh9FHXt1qSit3ZhljPBeZk95ZTz/Txk8pGzJ7yynn+njJ5UyJ+ZM+UwHWvFA+5DhMPHo6XueEhgq9zhz27WnOv/wDve0cUP+GP7FQAqLLo9HaHUkAYkgDjK1/J6TEGG1o1CnLrPOsba+hBGIIPKMFo0nlVDcwduxpIFQ5wFDrF6wa2MmltRPcNsadUSNPV13KHYMs+ccRBo4Dun1/ht4C7WeAXp7sfJOFCIdEO6vGFRRgPA3WeE+hYa9LZN+l8hzSKex5dsJompgENH8pn3nv1Gh1bOdQbXtGNMdtEq2H91gqGCuFe+NxvOzUpduzgjR3lx/hwqgAHGmNOEu9AS9alrOf3RFBcGgAAfu5bowUFsj1/T0qKVBKUu/4eIrwF7sy0A15dwj9+hLkzP30UeUc6K7RaaDEnYP14FGaSw34I6mW/EUaLLx4UQl0eMyDBb3Tie2P4Ybby53Jcvtq5zIEq3crNgtocY0UGhO3R7p54XEJFtGC1rTQXDbiedLkxWoBpQ/sBXQvlZ1wVQ09cXmXP8/ZY5QW5MTb9OZjuid6Dc1v5WNoG8eKhNIJGGF1Lzd+wvMaEO10u14K1vX2HLkkguAFea+5d77ZoVUo84/SPMSE8kHUdl3vXihN2oXXnWrES5vFSNbTX9610kZZpa6lC84k4a/0XMpEo1tsrQzRFCRsrjftUmE0GtxrcAeH4qU+Qd+Zzb6YAjYrKzpTSYC4UINw168VxzR1xUOim+xPDiCBwkjGvuV3Y0uBfQVrepglTtuOs/u9TIQaNmA/3wVFk8nNzfR0LgRWorhTiQw1xHJroiJMNaAbsa7TrXz7QAAbiNW29Uoq68nmJGFL7zs4l9gxxTHC7DUo8Sa20/wBlHL79fLguNneiY+a4gK68VxiTdbsK/uq4ULiALzsAqSdlBinjJTN4+JSJN1YzEQq0efzH7o4MeJK65WPESqyxRWWKllyEWYfoQYbnmuI7lox7Z2DcVrOR2STZQabyHxnC9w7loOLWfE60wSUlDhNDITGsaNTRQf7lSF6NOkjW9z5ZhsvcuF0Cyrqjt7YPlcPoo61VZV1R29sHyuH0UdaygvMye8sp5/p4ydZiKGNc44NBceICvwSVmT3llPP9PGTHlZH3OSmn97AjHmY5Afj2ZjmI97zi9znnjcSfivAK8BfdJRLEe6J2yByUhxiI81/KHcw6kbodriLwz38WKfJtBIJpTZtTfJ2uQAKodyjZZS0oUNjWQ2sYxoo1rQGtA4AF8ncoGthvcDeGuI4wDRZWy2iNa7PdMxob9zhRnt0SdJrHFtNZ0qU9KM7HGUdJi1AIbr7yRtrr1pcnJ+uFSdXGraVyRmYrC6IRDYDfg436qA0rhrKs4NhwoLToCrrqvde43iowuHEsmYxPXxZJPwK8pZb3Xvq0bNfL3vKriQYGABooP3eV1ETtHY3XLhKPvpSuGw+5YZylNcmOt7rH8f0tY0gHi8Xc/H8Eu2jZxNzRVoNRtTLAmqVA2X/HkouBhOJ7bCmAwqu1zcDWsNci7GbokBzQK3V/XhXOZs5zr6XtpeTQOGOAV62WaQScAeQEYIm2XDRB59nHxq5W4LfqqXa49FY5ryQCGXAcNK6rlIlJOra0oAdQoKfBTnuOoi8UN3v2r0I2izRrfTkPJdRVzt9HHY3mPSCC9n3hgbr+devtDRUNoHcGrgVdHmKi8YctyibuDh+9f6KPMuWUym0sdlgZvUa8q8iauGOsf+/Sq50ata11ejkUiRk3xYjYcJrnOd3LReT+nGu4ZVuwmdPtRuBHKvG7VpjWtwGJ4AFotg5rIjgHTUTc7r2Q+2dyuNw5AU+2HklKSt8GC0O793bv/qOHJRXw00pd8FMtRFcLkx+yMiJ2YoWwTDZjpxjoXfl7o8yd7KzXMbQzEZzzrEMaLec1PuWi0QtUdLBd8mZ3zfXBV2TYEvLj+DCa0993Tv6jerOi+oV6iksIqbb7BCELpwFlXVHb2wfK4fRR1qqyrqjt7YPlcPoo6AvMye8sp5/p4yZ8pJIxpSYgjGJBisHG5pA9JSxmT3llPP8ATxk8oD8VMs+Jum5aETda6O5hp09LvdClarec1+adkBomJ+G18Y0LILgHNhcLxg6J6G8eGs7i2ulQV20Fede0JOXBU/8ALElWv2SVrt3GHX+1ezk9KeCy3+jD/wDFWaEIkGXsaXYasgQGna2GxvuC825C0paM0a4b/wC0qwXiI2oIOBu51xnYvDTMglySw0JpcaCuI17BRV842oPEVO7aDEiQqlui5zDxA0HoXB7cV5uD6nOVn2L0eAGw64aVX8RN9FWRIoF+vbir60ZNz2aIxBJv9ASo5jg4hwo4X6O1Vxh7PGqrnU5b122SxMmoocdpxUtk5de4nixHJroqd0u7VcNXGvZs6IKEA8OiQTq50cI+zRv+C2EwNEiuvUosxMubcXc+zlVdupr2wIPDUeheydIcvuxT6eOzkpxwSjO8JqKDjOpcWzriMb67MQdq9yNjx4xpBhRYnCxhcBsqcAmmyM2c/FNXw2QRtiOFf6W1PuU41Z6RW7sdia+KcTxcI413kZCLFcGQmPe4nBgLjzDBbJYuaaWh0dMPfHN3a/y2XcANTylPcjZ8KC3RhQ2Q27GtDfdir46dvvgzT1C8GO2FmqmIlHR3CA3W0UdEPNc3lJ4lqWTuTMvJs0YLKHW9173cbvgLlcUX1aIUxh0UStlIEIQrSsEIQgBCEIAQhCAFlXVHb2wfK4fRR1qqyrqjt7YPlcPoo6AvMye8sp5/p4yeUjZk95ZTz/Txk8oAQhCAEIQgBCEIDPM41lljxMsHauo2JwOwa48BuHNtSlCig3ek3La5mXbEY5jwHNcC1wOBBxCxbKzJ2PIOLu2iSxJ0YgFdAd7FphTvsDwG5ZLqnncj2NFq04quXa6JMBgLXOqABw69Vy5WhJN0GmIxpDqltRfTaNioINsNIuIPEVOjWpujb3E3UFVnPRzk5CyYWoObXY70XrrLWNBv0osZvE1ruPYcFVxbUDMSfguJtttRQkk6hU8wXNufBTONXlFlGsVhJGmSK3Va2vLRAsljdvMB8FFgWpU0Ok0/iBbzVViIoIxTYFCt9Iu8isqnSbxAi0Mu99Km4wnO+9XWwkitcMa6lsAX56nG6TSCRxUHBitUzX28ZmV0HmsSARDJOLmU/huPDQEHhatlE8/izzdbQl+cf2OSEIWg84EIQgBCEIAQhCAEIQgBCEIAWVdUdvbB8rh9FHWqrKuqO3tg+Vw+ijoC8zJ7yynn+njJ5SNmT3llPP8ATxk8oAQhCAEIQgBCEIAXxza3HBfUIBLtnNhIR3F4hugvOJgO0BXboULa8ioo2aAf4c7FA2Phsf6WlvuWooUXCL7RbG+yPTMibmXJPbzpp+GCK85eU7ZJ5DSkh20JrnRSKGLEIc+msC6jRxAJmovqKEV0JXTlw2QrVsqFMQzDjMa9p2i8HUWnEEbQsQmpDcokSHWug9zK7dEkV9C3srG8q2UnZgYdvX+oB3xVOoXGTZ/58nucRbmmpizQzuhPPhVqIsM/1MNR6C9UU0265dMgYxZaktQ4uc08RY8e+iorf5I26mOa2j9AIQhbzwQQhCAEIQgBCEIAQhCAEIQgBZV1R29sHyuH0Udaqsq6o7e2D5XD6KOgLzMnvLKef6eMnlI2ZPeWU8/08ZPKAEIQgBCEIDnGjBoq40vpynALk+eYCQXNFBXHVhyr5aEpujQK0o4O5lA/4C00q80b3O2tSanbiUBasjtNKOaa4XhDozRS8X3C/wDexUrsmmV7t9NYqQTcRS44X/HG9ehk6zQI0naRIdX8QpTk7VtRrodqAtPtsOpGm26lbxrw+K+RZ6G0kFzQRiKqrg5NtAFXv0hrBOzR13m444ld52wmRHFzibwBzCnxPOgJrZ6GTQPbXDHXwbV0izDWiriB+9iq25PMDg4OdUEEHZcB7gOZdpyxWxH6Zc4G46sRcEBPbFBFQRQ8KyDLav26YN9DoOrQ0poQ2k6WFNIhtdpA1rSmZPMBqXPNxArwgDi+6P2VyfkrCcKOLnXtN9KVa7Tbcbu6AJ20ULIb1gv09/0ZbsZMYmHCmIUfI59bTlNHtiIra0vuvqTTUASeRbV/ydL6xUk6TjQdsQatqNdDff771Jlsm4bKUL7r8eEk8d5xN5uJqQqo0YfZqt1ykmlEszNM7bth2tx4CV8gzjHlwa4EtNHcBxp6RzhRnWS0sLCSauLnG68m68G7Bc5ewmMbEaC6kQgnkAApsuaFoPOJz5xgFS5tOPkXqHHacHNN9LiMdip3ZONL66Tg3YCa4Ft2y444qRK2Gxjw8OfdWgJuvrdxXm5AWRijaOcasUboNo5wqmPk8x1O2cKemhqP3/uvrMnmA10nG4gYa9ddeFUBZxI7WgkkAC/Fe2PBAIvBvHFqVMcnGXUe8UoRxg1xxpy8F4uVrKQNBjWVJ0RSpxoMKoDshCEAIQhACyrqjt7YPlcPoo61VZV1R29sHyuH0UdAI+ROeP7BJQZT7Huu56fb7voV03vidzuRpTTpjqV52Qni/wBq+ghCAOyE8X+1fQR2Qni/2r6CEIA7ITxf7V9BHZCeL/avoIQgDshPF/tX0EdkJ4v9q+ghCAOyE8X+1fQR2Qni/wBq+ghCAOyE8X+1fQR2Qni/2r6CEIA7ITxf7V9BHZCeL/avoIQgDshPF/tX0EdkJ4v9q+ghCAOyE8X+1fQR2Qni/wBq+ghCAOyE8X+1fQR2Qni/2r6CEIA7ITxf7V9BHZCeL/avoIQgDshPF/tX0EdkJ4v9q+ghCAOyE8X+1fQR2Qni/wBq+ghCAOyE8X+1fQR2Qni/2r6CEIA7ITxf7V9BHZCeL/avoIQgDshPF/tX0Eq5x86X/FJZkD7LuOjFbF0t23Wui2IzR0dzbT+ZWtdS+IQH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9852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 descr="C:\Users\ACER ASPIRE 5350-284\Pictures\untitl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29" y="2132856"/>
            <a:ext cx="6060560" cy="470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09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5733256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CABEZA</a:t>
            </a:r>
            <a:endParaRPr lang="es-MX" sz="2000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2681790" y="3429000"/>
            <a:ext cx="522058" cy="230425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319972" y="5733256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CUELLO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69985" y="5733256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CUERPO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110525" y="5733256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COLA</a:t>
            </a:r>
            <a:endParaRPr lang="es-MX" sz="2000" b="1" dirty="0">
              <a:solidFill>
                <a:schemeClr val="bg1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 flipV="1">
            <a:off x="4211960" y="2680900"/>
            <a:ext cx="576064" cy="305235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 flipV="1">
            <a:off x="5436096" y="2204864"/>
            <a:ext cx="1368152" cy="352839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 flipV="1">
            <a:off x="6804248" y="1556792"/>
            <a:ext cx="1762492" cy="417646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 rot="20938191">
            <a:off x="3700621" y="1735656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PÁNCREAS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6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56" t="62654" b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39752" y="908720"/>
            <a:ext cx="1734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CONDUCTO 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COLÉDOCO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48264" y="5235297"/>
            <a:ext cx="2041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ESCOTADURA 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PANCREÁTICA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72417" y="1124744"/>
            <a:ext cx="3671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CONDUCTO PANCREÁTICO 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(PRINCIPAL) (DE WIRSUNG)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341" y="461974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CONDUCTO PANCREÁTICO ACCESORIO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(DE SANTORINI)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5220072" y="4902115"/>
            <a:ext cx="1728192" cy="47110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4355976" y="1832630"/>
            <a:ext cx="2088232" cy="246046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4283968" y="1832630"/>
            <a:ext cx="2160240" cy="330503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2123728" y="4527411"/>
            <a:ext cx="1800200" cy="37470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2123728" y="4437112"/>
            <a:ext cx="839679" cy="46500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8" name="3087 Conector recto de flecha"/>
          <p:cNvCxnSpPr/>
          <p:nvPr/>
        </p:nvCxnSpPr>
        <p:spPr>
          <a:xfrm>
            <a:off x="3207233" y="1616606"/>
            <a:ext cx="212639" cy="210042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518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0"/>
            <a:ext cx="7315200" cy="709972"/>
          </a:xfrm>
        </p:spPr>
        <p:txBody>
          <a:bodyPr>
            <a:noAutofit/>
          </a:bodyPr>
          <a:lstStyle/>
          <a:p>
            <a:r>
              <a:rPr lang="es-MX" sz="4400" b="1" dirty="0" smtClean="0"/>
              <a:t>RESPUESTAS! </a:t>
            </a:r>
            <a:endParaRPr lang="es-MX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4704"/>
            <a:ext cx="8388424" cy="5976664"/>
          </a:xfrm>
        </p:spPr>
        <p:txBody>
          <a:bodyPr>
            <a:normAutofit fontScale="92500" lnSpcReduction="10000"/>
          </a:bodyPr>
          <a:lstStyle/>
          <a:p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1 ¿Qué es el páncreas? </a:t>
            </a:r>
          </a:p>
          <a:p>
            <a:pPr marL="45720" indent="0">
              <a:buNone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El páncreas es un órgano alargado, cónico, localizado transversalmente en la parte dorsal del abdomen, detrás del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estómago.</a:t>
            </a:r>
            <a:endParaRPr lang="es-MX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2 ¿Qué forma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tiene?</a:t>
            </a:r>
            <a:endParaRPr lang="es-MX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De martillo.</a:t>
            </a:r>
          </a:p>
          <a:p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3 ¿Cuáles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sus dimensiones?</a:t>
            </a:r>
            <a:endParaRPr lang="es-MX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Su longitud es de 15 cm, su altura es de 7 y su espesor de 2 a 3 cm.</a:t>
            </a:r>
          </a:p>
          <a:p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4 ¿Cuál es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peso?</a:t>
            </a:r>
            <a:endParaRPr lang="es-MX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De 65 a 70 gramos</a:t>
            </a:r>
          </a:p>
          <a:p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5 ¿En cuantas partes se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divide?</a:t>
            </a:r>
            <a:endParaRPr lang="es-MX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Se divide en cuatro: Cabeza, cuello, cuerpo y cola.</a:t>
            </a:r>
          </a:p>
          <a:p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6 ¿Cuáles son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glándulas por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los que esta dividido el páncreas?</a:t>
            </a:r>
          </a:p>
          <a:p>
            <a:pPr marL="45720" indent="0">
              <a:buNone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glándula exocrina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glándula endocrina. </a:t>
            </a:r>
            <a:endParaRPr lang="es-MX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7 ¿Qué son los tejidos endocrinos y exocrinos?</a:t>
            </a:r>
          </a:p>
          <a:p>
            <a:pPr marL="45720" indent="0">
              <a:buNone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El tejido exocrino: El tejido exocrino secreta enzimas digestivas. Estas enzimas son secretadas en una red de conductos que se unen al conducto pancreático principal, que atraviesa el páncreas en toda su longitud.</a:t>
            </a:r>
          </a:p>
          <a:p>
            <a:pPr marL="45720" indent="0">
              <a:buNone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El tejido endocrino: El tejido endocrino, que está formado por los islotes de Langerhans, secreta hormonas en el torrente sanguíneo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8654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388424" cy="6858000"/>
          </a:xfrm>
        </p:spPr>
        <p:txBody>
          <a:bodyPr>
            <a:norm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8 ¿Dónde se sitúa la cabeza del páncreas?</a:t>
            </a:r>
          </a:p>
          <a:p>
            <a:pPr marL="4572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La cabeza del páncreas está a la derecha del abdomen (barriga), detrás de donde se unen el estómago y el duodeno (la primera parte del intestino delgado).</a:t>
            </a:r>
          </a:p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9 ¿Dónde se sitúa el cuerpo del páncreas? </a:t>
            </a:r>
          </a:p>
          <a:p>
            <a:pPr marL="4572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El cuerpo del páncreas se encuentra detrás del estómago.</a:t>
            </a:r>
          </a:p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10 ¿Dónde se sitúa la cola del páncreas?</a:t>
            </a:r>
          </a:p>
          <a:p>
            <a:pPr marL="4572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La cola del páncreas está a la izquierda del abdomen, junto al bazo.</a:t>
            </a:r>
          </a:p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11 ¿Cuáles son las dos hormonas que produce el páncreas? </a:t>
            </a:r>
          </a:p>
          <a:p>
            <a:pPr marL="4572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Insulina y glucagón, las cuales son hormonas y son liberadas directamente en la sangre. </a:t>
            </a:r>
          </a:p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12 ¿Por que son producidas estas hormonas?</a:t>
            </a:r>
          </a:p>
          <a:p>
            <a:pPr marL="4572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Estas hormonas son producidas por pequeñas masas de células llamadas </a:t>
            </a:r>
            <a:r>
              <a:rPr lang="es-MX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islotes de Langerhans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13 El cuello del páncreas también es llamado: </a:t>
            </a:r>
          </a:p>
          <a:p>
            <a:pPr marL="4572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También es llamado Istmo.</a:t>
            </a:r>
          </a:p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14 El conducto pancreático accesorio también es llamado: </a:t>
            </a:r>
          </a:p>
          <a:p>
            <a:pPr marL="4572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Es llamado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Conducto de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Santorini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15 ¿De donde se origina el conducto de 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Santorini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Se origina del conducto pancreático principal y se extiende desde la cabeza del páncreas hasta el duodeno.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017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BIBLIOGRAFÍAS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769833"/>
            <a:ext cx="8784976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2400" b="1" dirty="0" smtClean="0">
                <a:solidFill>
                  <a:srgbClr val="FF9933"/>
                </a:solidFill>
              </a:rPr>
              <a:t>♥</a:t>
            </a:r>
            <a:r>
              <a:rPr lang="es-MX" sz="2400" b="1" dirty="0" smtClean="0"/>
              <a:t>http</a:t>
            </a:r>
            <a:r>
              <a:rPr lang="es-MX" sz="2400" b="1" dirty="0"/>
              <a:t>://</a:t>
            </a:r>
            <a:r>
              <a:rPr lang="es-MX" sz="2400" b="1" dirty="0" smtClean="0"/>
              <a:t>www.facmed.unam.mx/deptos/anatomia/computo/digestivo/pancreas.htm “PÁNCREAS”.</a:t>
            </a:r>
            <a:endParaRPr lang="es-MX" sz="2400" b="1" dirty="0"/>
          </a:p>
          <a:p>
            <a:pPr marL="45720" indent="0">
              <a:buNone/>
            </a:pPr>
            <a:r>
              <a:rPr lang="es-MX" sz="2400" b="1" dirty="0" smtClean="0">
                <a:solidFill>
                  <a:srgbClr val="FF9933"/>
                </a:solidFill>
              </a:rPr>
              <a:t>♥</a:t>
            </a:r>
            <a:r>
              <a:rPr lang="es-MX" sz="2400" b="1" dirty="0" smtClean="0"/>
              <a:t> “ANTOLOGÍA </a:t>
            </a:r>
            <a:r>
              <a:rPr lang="es-MX" sz="2400" b="1" dirty="0"/>
              <a:t>DE ANATOMÍA Y FISIOLOGÍA </a:t>
            </a:r>
            <a:r>
              <a:rPr lang="es-MX" sz="2400" b="1" dirty="0" smtClean="0"/>
              <a:t>GENERAL”.</a:t>
            </a:r>
          </a:p>
          <a:p>
            <a:pPr marL="45720" indent="0">
              <a:buNone/>
            </a:pPr>
            <a:r>
              <a:rPr lang="es-MX" sz="2400" b="1" dirty="0" smtClean="0">
                <a:solidFill>
                  <a:srgbClr val="FF9933"/>
                </a:solidFill>
              </a:rPr>
              <a:t>♥</a:t>
            </a:r>
            <a:r>
              <a:rPr lang="es-MX" sz="2400" b="1" dirty="0" smtClean="0"/>
              <a:t> Frank H. </a:t>
            </a:r>
            <a:r>
              <a:rPr lang="es-MX" sz="2400" b="1" dirty="0" err="1" smtClean="0"/>
              <a:t>Netter</a:t>
            </a:r>
            <a:r>
              <a:rPr lang="es-MX" sz="2400" b="1" dirty="0" smtClean="0"/>
              <a:t>, MD. “ATLAS DE ANATOMÍA HUMANA”.</a:t>
            </a:r>
          </a:p>
          <a:p>
            <a:pPr marL="45720" indent="0">
              <a:buNone/>
            </a:pPr>
            <a:r>
              <a:rPr lang="es-MX" sz="2400" b="1" dirty="0" smtClean="0">
                <a:solidFill>
                  <a:srgbClr val="FF9933"/>
                </a:solidFill>
              </a:rPr>
              <a:t>♥</a:t>
            </a:r>
            <a:r>
              <a:rPr lang="es-MX" sz="2400" b="1" dirty="0" smtClean="0"/>
              <a:t> Keith L. Moore., Arthur F. </a:t>
            </a:r>
            <a:r>
              <a:rPr lang="es-MX" sz="2400" b="1" dirty="0" err="1" smtClean="0"/>
              <a:t>Dalley</a:t>
            </a:r>
            <a:r>
              <a:rPr lang="es-MX" sz="2400" b="1" dirty="0" smtClean="0"/>
              <a:t>., </a:t>
            </a:r>
            <a:r>
              <a:rPr lang="es-MX" sz="2400" b="1" dirty="0" err="1" smtClean="0"/>
              <a:t>Anne</a:t>
            </a:r>
            <a:r>
              <a:rPr lang="es-MX" sz="2400" b="1" dirty="0" smtClean="0"/>
              <a:t> M. R. Agur. “ANATOMÍA CON ORIENTACIÓN CLÍNICA”.</a:t>
            </a:r>
            <a:endParaRPr lang="es-MX" sz="2400" b="1" dirty="0"/>
          </a:p>
        </p:txBody>
      </p:sp>
    </p:spTree>
    <p:extLst>
      <p:ext uri="{BB962C8B-B14F-4D97-AF65-F5344CB8AC3E}">
        <p14:creationId xmlns="" xmlns:p14="http://schemas.microsoft.com/office/powerpoint/2010/main" val="1021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9681" y="116632"/>
            <a:ext cx="6588224" cy="749433"/>
          </a:xfrm>
        </p:spPr>
        <p:txBody>
          <a:bodyPr>
            <a:noAutofit/>
          </a:bodyPr>
          <a:lstStyle/>
          <a:p>
            <a:r>
              <a:rPr lang="es-MX" sz="4400" b="1" dirty="0" smtClean="0"/>
              <a:t>CUESTIONARIO!</a:t>
            </a:r>
            <a:endParaRPr lang="es-MX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8388424" cy="6021288"/>
          </a:xfrm>
        </p:spPr>
        <p:txBody>
          <a:bodyPr>
            <a:normAutofit/>
          </a:bodyPr>
          <a:lstStyle/>
          <a:p>
            <a:r>
              <a:rPr lang="es-MX" b="1" dirty="0" smtClean="0"/>
              <a:t>1 ¿Qué es el páncreas? </a:t>
            </a:r>
          </a:p>
          <a:p>
            <a:r>
              <a:rPr lang="es-MX" b="1" dirty="0" smtClean="0"/>
              <a:t>2 ¿Qué forma tiene?</a:t>
            </a:r>
          </a:p>
          <a:p>
            <a:r>
              <a:rPr lang="es-MX" b="1" dirty="0" smtClean="0"/>
              <a:t>3 ¿Cuáles son sus dimensiones?</a:t>
            </a:r>
          </a:p>
          <a:p>
            <a:r>
              <a:rPr lang="es-MX" b="1" dirty="0" smtClean="0"/>
              <a:t>4 ¿Cuál es su peso?</a:t>
            </a:r>
          </a:p>
          <a:p>
            <a:r>
              <a:rPr lang="es-MX" b="1" dirty="0" smtClean="0"/>
              <a:t>5 ¿En cuantas partes se divide?</a:t>
            </a:r>
          </a:p>
          <a:p>
            <a:r>
              <a:rPr lang="es-MX" b="1" dirty="0" smtClean="0"/>
              <a:t>6 ¿Cuáles son las glándulas por los que esta dividido el páncreas?</a:t>
            </a:r>
          </a:p>
          <a:p>
            <a:r>
              <a:rPr lang="es-MX" b="1" dirty="0" smtClean="0"/>
              <a:t>7 ¿Qué son los tejidos endocrinos y exocrinos?</a:t>
            </a:r>
          </a:p>
          <a:p>
            <a:r>
              <a:rPr lang="es-MX" b="1" dirty="0" smtClean="0"/>
              <a:t>8 ¿Dónde se sitúa la cabeza del páncreas?</a:t>
            </a:r>
          </a:p>
          <a:p>
            <a:r>
              <a:rPr lang="es-MX" b="1" dirty="0" smtClean="0"/>
              <a:t>9 ¿Dónde se sitúa el cuerpo del páncreas? </a:t>
            </a:r>
          </a:p>
          <a:p>
            <a:r>
              <a:rPr lang="es-MX" b="1" dirty="0" smtClean="0"/>
              <a:t>10 ¿Dónde se sitúa la cola del páncreas?</a:t>
            </a:r>
          </a:p>
          <a:p>
            <a:r>
              <a:rPr lang="es-MX" b="1" dirty="0" smtClean="0"/>
              <a:t>11 ¿Cuáles son las dos hormonas que produce el páncreas? </a:t>
            </a:r>
          </a:p>
          <a:p>
            <a:r>
              <a:rPr lang="es-MX" b="1" dirty="0" smtClean="0"/>
              <a:t>12 ¿Por que son producidas estas hormonas?</a:t>
            </a:r>
          </a:p>
          <a:p>
            <a:r>
              <a:rPr lang="es-MX" b="1" dirty="0" smtClean="0"/>
              <a:t>13 El cuello del páncreas también es llamado: </a:t>
            </a:r>
          </a:p>
          <a:p>
            <a:r>
              <a:rPr lang="es-MX" b="1" dirty="0" smtClean="0"/>
              <a:t>14 El conducto pancreático accesorio también es llamado: </a:t>
            </a:r>
          </a:p>
          <a:p>
            <a:r>
              <a:rPr lang="es-MX" b="1" dirty="0" smtClean="0"/>
              <a:t>15 ¿De donde se origina el conducto de </a:t>
            </a:r>
            <a:r>
              <a:rPr lang="es-MX" b="1" dirty="0" err="1" smtClean="0"/>
              <a:t>Santorini</a:t>
            </a:r>
            <a:r>
              <a:rPr lang="es-MX" b="1" dirty="0" smtClean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445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312433" cy="6849647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El páncreas es un órgano alargado, cónico, localizado detrás </a:t>
            </a:r>
            <a:r>
              <a:rPr lang="es-MX" sz="2400" b="1" dirty="0"/>
              <a:t>del </a:t>
            </a:r>
            <a:r>
              <a:rPr lang="es-MX" sz="2400" b="1" dirty="0" smtClean="0"/>
              <a:t>estómago</a:t>
            </a:r>
            <a:r>
              <a:rPr lang="es-MX" sz="2400" b="1" dirty="0"/>
              <a:t>, en el abdomen </a:t>
            </a:r>
            <a:r>
              <a:rPr lang="es-MX" sz="2400" b="1" dirty="0" smtClean="0"/>
              <a:t>alto</a:t>
            </a:r>
            <a:r>
              <a:rPr lang="es-MX" sz="2400" dirty="0" smtClean="0"/>
              <a:t>; </a:t>
            </a:r>
            <a:r>
              <a:rPr lang="es-MX" sz="2400" b="1" dirty="0" smtClean="0"/>
              <a:t>en las zonas del epigastrio e hipocondrio izquierdo, extendiéndose desde el duodeno hasta el bazo. El lado derecho del órgano (llamado cabeza del páncreas) es la parte más ancha y se encuentra en la curvatura del duodeno (la primera porción del intestino delgado). La parte cónica izquierda (llamada cuerpo del páncreas) se extiende ligeramente hacia arriba y su final (llamado cola) termina cerca del bazo.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un órgano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su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forma recuerda a la de un martillo. Posee una coloración blanco rosada en estado fresco, con un peso de 65 a 70 gramos. Su longitud es de 15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a 21 cm,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su altura es de 7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y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su espesor de 2 a 3 cm. </a:t>
            </a: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22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enfermedadesyremedioscaseros.com/wp-content/uploads/panc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34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08" y="-3836"/>
            <a:ext cx="8365116" cy="66731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2400" b="1" dirty="0" smtClean="0"/>
              <a:t>Es a la vez, una gandula de secreción externa (exocrina) e interna (endocrina).</a:t>
            </a:r>
          </a:p>
          <a:p>
            <a:r>
              <a:rPr lang="es-MX" sz="2400" b="1" dirty="0" smtClean="0"/>
              <a:t>EXOCRINA</a:t>
            </a:r>
          </a:p>
          <a:p>
            <a:r>
              <a:rPr lang="es-MX" sz="2400" b="1" dirty="0" smtClean="0"/>
              <a:t>Secreta enzimas en el intestino delgado para ayudar a la absorción de las enzimas pancreáticas y así ejercer la digestión. </a:t>
            </a:r>
          </a:p>
          <a:p>
            <a:r>
              <a:rPr lang="es-MX" sz="2400" b="1" dirty="0" smtClean="0"/>
              <a:t>Más del 95% de las células del páncreas conforman las glándulas exocrinas y los conductos. </a:t>
            </a:r>
          </a:p>
          <a:p>
            <a:r>
              <a:rPr lang="es-ES" sz="2400" b="1" dirty="0"/>
              <a:t>E</a:t>
            </a:r>
            <a:r>
              <a:rPr lang="es-ES" sz="2400" b="1" dirty="0" smtClean="0"/>
              <a:t>xocrino </a:t>
            </a:r>
            <a:r>
              <a:rPr lang="es-ES" sz="2400" b="1" dirty="0"/>
              <a:t>(segrega </a:t>
            </a:r>
            <a:r>
              <a:rPr lang="es-ES" sz="2400" b="1" dirty="0">
                <a:hlinkClick r:id="rId2" tooltip="Enzima digestiva"/>
              </a:rPr>
              <a:t>enzimas digestivas</a:t>
            </a:r>
            <a:r>
              <a:rPr lang="es-ES" sz="2400" b="1" dirty="0"/>
              <a:t> que pasan al </a:t>
            </a:r>
            <a:r>
              <a:rPr lang="es-ES" sz="2400" b="1" dirty="0">
                <a:hlinkClick r:id="rId3" tooltip="Intestino delgado"/>
              </a:rPr>
              <a:t>intestino delgado</a:t>
            </a:r>
            <a:r>
              <a:rPr lang="es-ES" sz="2400" b="1" dirty="0" smtClean="0"/>
              <a:t>)</a:t>
            </a:r>
          </a:p>
          <a:p>
            <a:r>
              <a:rPr lang="es-MX" sz="2400" b="1" dirty="0" smtClean="0"/>
              <a:t>Enzimas pancreáticas</a:t>
            </a:r>
          </a:p>
          <a:p>
            <a:pPr marL="45720" indent="0">
              <a:buNone/>
            </a:pPr>
            <a:r>
              <a:rPr lang="es-MX" sz="2400" b="1" dirty="0" smtClean="0"/>
              <a:t>• LIPASA: Lípidos (grasas)</a:t>
            </a:r>
          </a:p>
          <a:p>
            <a:pPr marL="45720" indent="0">
              <a:buNone/>
            </a:pPr>
            <a:r>
              <a:rPr lang="es-MX" sz="2400" b="1" dirty="0" smtClean="0"/>
              <a:t>• PROTEASA: Proteínas</a:t>
            </a:r>
          </a:p>
          <a:p>
            <a:pPr marL="45720" indent="0">
              <a:buNone/>
            </a:pPr>
            <a:r>
              <a:rPr lang="es-MX" sz="2400" b="1" dirty="0" smtClean="0"/>
              <a:t>• Amilasa: Azucares </a:t>
            </a:r>
          </a:p>
        </p:txBody>
      </p:sp>
    </p:spTree>
    <p:extLst>
      <p:ext uri="{BB962C8B-B14F-4D97-AF65-F5344CB8AC3E}">
        <p14:creationId xmlns="" xmlns:p14="http://schemas.microsoft.com/office/powerpoint/2010/main" val="25502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C:\Users\ACER ASPIRE 5350-284\Pictures\image_thumb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97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>
            <a:normAutofit fontScale="92500" lnSpcReduction="10000"/>
          </a:bodyPr>
          <a:lstStyle/>
          <a:p>
            <a:r>
              <a:rPr lang="es-MX" sz="1900" b="1" dirty="0" smtClean="0"/>
              <a:t>ENDOCRINA</a:t>
            </a:r>
          </a:p>
          <a:p>
            <a:r>
              <a:rPr lang="es-MX" sz="1900" b="1" dirty="0" smtClean="0"/>
              <a:t>Los islotes de Langerhans producen hormonas importantes, tales como insulina, </a:t>
            </a:r>
            <a:r>
              <a:rPr lang="es-MX" sz="1900" b="1" dirty="0" err="1" smtClean="0"/>
              <a:t>somatostatina</a:t>
            </a:r>
            <a:r>
              <a:rPr lang="es-MX" sz="1900" b="1" dirty="0" smtClean="0"/>
              <a:t> y glucagón, y las liberan directamente a la sangre. La insulina reduce la cantidad de azúcar en la sangre mientras que el glucagón la aumenta. </a:t>
            </a:r>
          </a:p>
          <a:p>
            <a:r>
              <a:rPr lang="es-MX" sz="1800" b="1" dirty="0" smtClean="0"/>
              <a:t>Cuando la insulina se deja de producir o cuando hay resistencia de producción de insulina es cuando se da la diabetes </a:t>
            </a:r>
            <a:endParaRPr lang="es-MX" sz="1900" b="1" dirty="0" smtClean="0"/>
          </a:p>
          <a:p>
            <a:r>
              <a:rPr lang="es-MX" sz="1900" b="1" dirty="0" smtClean="0"/>
              <a:t>Célula alfa: Sintetizan y liberan </a:t>
            </a:r>
            <a:r>
              <a:rPr lang="es-MX" sz="1900" b="1" dirty="0" smtClean="0">
                <a:hlinkClick r:id="rId2" tooltip="Glucagón"/>
              </a:rPr>
              <a:t>glucagón</a:t>
            </a:r>
            <a:r>
              <a:rPr lang="es-MX" sz="1900" b="1" dirty="0" smtClean="0"/>
              <a:t>. El glucagón aumenta el nivel de glucosa sanguínea (hormona </a:t>
            </a:r>
            <a:r>
              <a:rPr lang="es-MX" sz="1900" b="1" dirty="0" err="1" smtClean="0"/>
              <a:t>hiperglucemiante</a:t>
            </a:r>
            <a:r>
              <a:rPr lang="es-MX" sz="1900" b="1" dirty="0" smtClean="0"/>
              <a:t>), al estimular la formación de este carbohidrato a partir del glucógeno almacenado en los hepatocitos. Representan entre el 10 y el 20% del volumen del islote y se distribuyen de forma periférica.</a:t>
            </a:r>
          </a:p>
          <a:p>
            <a:r>
              <a:rPr lang="es-MX" sz="1900" b="1" dirty="0" smtClean="0"/>
              <a:t>Célula beta: Las células beta producen y liberan </a:t>
            </a:r>
            <a:r>
              <a:rPr lang="es-MX" sz="1900" b="1" dirty="0" smtClean="0">
                <a:hlinkClick r:id="rId3" tooltip="Insulina"/>
              </a:rPr>
              <a:t>insulina</a:t>
            </a:r>
            <a:r>
              <a:rPr lang="es-MX" sz="1900" b="1" dirty="0" smtClean="0"/>
              <a:t>, hormona hipoglucemiante que regula el nivel de glucosa en la sangre (facilitando el uso de glucosa por parte de las células, y retirando el exceso de glucosa, que se almacena en el hígado en forma de glucógeno).</a:t>
            </a:r>
          </a:p>
          <a:p>
            <a:r>
              <a:rPr lang="es-MX" sz="1900" b="1" dirty="0" smtClean="0"/>
              <a:t>Célula delta: Las células delta producen </a:t>
            </a:r>
            <a:r>
              <a:rPr lang="es-MX" sz="1900" b="1" dirty="0" err="1" smtClean="0">
                <a:hlinkClick r:id="rId4" tooltip="Somatostatina"/>
              </a:rPr>
              <a:t>somatostatina</a:t>
            </a:r>
            <a:r>
              <a:rPr lang="es-MX" sz="1900" b="1" dirty="0" smtClean="0"/>
              <a:t>, hormona que inhibe la contracción del músculo liso del aparato digestivo y de la vesícula biliar cuando la digestión ha terminado.</a:t>
            </a:r>
          </a:p>
          <a:p>
            <a:r>
              <a:rPr lang="es-MX" sz="1900" b="1" dirty="0" smtClean="0"/>
              <a:t>Células G: Estas células producen y liberan la hormona gastrina. Esta hormona estimula la liberación gástrica de HCL, la motilidad y el vaciamiento gástrico.</a:t>
            </a:r>
          </a:p>
          <a:p>
            <a:r>
              <a:rPr lang="es-MX" sz="1900" b="1" dirty="0" smtClean="0"/>
              <a:t>Célula F: Estas células producen y liberan el </a:t>
            </a:r>
            <a:r>
              <a:rPr lang="es-MX" sz="1900" b="1" dirty="0" smtClean="0">
                <a:hlinkClick r:id="rId5" tooltip="Polipéptido pancreático"/>
              </a:rPr>
              <a:t>polipéptido pancreático</a:t>
            </a:r>
            <a:r>
              <a:rPr lang="es-MX" sz="1900" b="1" dirty="0" smtClean="0"/>
              <a:t> que controla y regula la secreción exocrina del páncreas.</a:t>
            </a:r>
          </a:p>
          <a:p>
            <a:pPr marL="45720" indent="0">
              <a:buNone/>
            </a:pP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082" y="0"/>
            <a:ext cx="8288334" cy="6858000"/>
          </a:xfrm>
        </p:spPr>
        <p:txBody>
          <a:bodyPr/>
          <a:lstStyle/>
          <a:p>
            <a:pPr marL="45720" indent="0">
              <a:buNone/>
            </a:pPr>
            <a:r>
              <a:rPr lang="es-MX" dirty="0" smtClean="0"/>
              <a:t>Función endocrina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9714" y="1161112"/>
            <a:ext cx="236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Insulina</a:t>
            </a:r>
            <a:endParaRPr lang="es-MX" sz="4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09714" y="4077072"/>
            <a:ext cx="2547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Glucagón</a:t>
            </a:r>
            <a:endParaRPr lang="es-MX" sz="4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347864" y="2667689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/>
              <a:t>Hígado </a:t>
            </a:r>
            <a:endParaRPr lang="es-MX" sz="4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444208" y="2698467"/>
            <a:ext cx="2207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Glucosa</a:t>
            </a:r>
            <a:endParaRPr lang="es-MX" sz="4000" b="1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771800" y="1700808"/>
            <a:ext cx="936104" cy="966881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2957206" y="3573017"/>
            <a:ext cx="750698" cy="936103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644008" y="2492896"/>
            <a:ext cx="2304256" cy="174793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4644008" y="3437130"/>
            <a:ext cx="2232248" cy="279902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986418" y="1999582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Disminuye</a:t>
            </a:r>
            <a:endParaRPr lang="es-MX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147448" y="38770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Aumenta</a:t>
            </a:r>
            <a:endParaRPr lang="es-MX" sz="2000" dirty="0"/>
          </a:p>
        </p:txBody>
      </p:sp>
    </p:spTree>
    <p:extLst>
      <p:ext uri="{BB962C8B-B14F-4D97-AF65-F5344CB8AC3E}">
        <p14:creationId xmlns="" xmlns:p14="http://schemas.microsoft.com/office/powerpoint/2010/main" val="1244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C:\Users\ACER ASPIRE 5350-284\Pictures\panc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" y="27725"/>
            <a:ext cx="9143732" cy="683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60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1044</TotalTime>
  <Words>1208</Words>
  <Application>Microsoft Office PowerPoint</Application>
  <PresentationFormat>Presentación en pantalla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Perspectiva</vt:lpstr>
      <vt:lpstr>PÁNCREAS</vt:lpstr>
      <vt:lpstr>CUESTIONARIO!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Enfermedades</vt:lpstr>
      <vt:lpstr>Existen tres tipos de cirugías del páncreas: </vt:lpstr>
      <vt:lpstr>Diapositiva 12</vt:lpstr>
      <vt:lpstr>Diapositiva 13</vt:lpstr>
      <vt:lpstr>Diapositiva 14</vt:lpstr>
      <vt:lpstr>RESPUESTAS! </vt:lpstr>
      <vt:lpstr>Diapositiva 16</vt:lpstr>
      <vt:lpstr>BIBLIOGRAFÍAS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</dc:title>
  <dc:creator>ACER ASPIRE 5350-284</dc:creator>
  <cp:lastModifiedBy>ssm</cp:lastModifiedBy>
  <cp:revision>50</cp:revision>
  <dcterms:created xsi:type="dcterms:W3CDTF">2014-08-17T20:10:57Z</dcterms:created>
  <dcterms:modified xsi:type="dcterms:W3CDTF">2014-11-28T16:19:55Z</dcterms:modified>
</cp:coreProperties>
</file>